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1424940" y="1217295"/>
          <a:ext cx="9615805" cy="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60"/>
                <a:gridCol w="208280"/>
                <a:gridCol w="549275"/>
                <a:gridCol w="644525"/>
                <a:gridCol w="877570"/>
                <a:gridCol w="571500"/>
                <a:gridCol w="5738495"/>
              </a:tblGrid>
              <a:tr h="5664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马梁</a:t>
                      </a:r>
                      <a:endParaRPr lang="zh-CN" altLang="en-US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21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班</a:t>
                      </a:r>
                      <a:endParaRPr lang="zh-CN" altLang="en-US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60.0</a:t>
                      </a:r>
                      <a:endParaRPr lang="en-US" altLang="zh-CN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33.0</a:t>
                      </a:r>
                      <a:endParaRPr lang="en-US" altLang="zh-CN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93.0</a:t>
                      </a:r>
                      <a:endParaRPr lang="en-US" altLang="zh-CN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题目32_1=10.00,题目33_1=9.00,题目34_1=8.00</a:t>
                      </a:r>
                      <a:endParaRPr lang="en-US" altLang="zh-CN" sz="2000" b="1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371340" y="299720"/>
            <a:ext cx="48056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2800"/>
              <a:t>高一政治第一次月考成绩分析</a:t>
            </a:r>
            <a:endParaRPr lang="zh-CN" altLang="zh-CN" sz="2800"/>
          </a:p>
        </p:txBody>
      </p:sp>
      <p:sp>
        <p:nvSpPr>
          <p:cNvPr id="7" name="文本框 6"/>
          <p:cNvSpPr txBox="1"/>
          <p:nvPr/>
        </p:nvSpPr>
        <p:spPr>
          <a:xfrm>
            <a:off x="1323340" y="751840"/>
            <a:ext cx="1097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一、高分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1346200" y="1925955"/>
            <a:ext cx="97567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二、分数段</a:t>
            </a:r>
            <a:endParaRPr lang="zh-CN" altLang="en-US" b="1"/>
          </a:p>
          <a:p>
            <a:r>
              <a:rPr lang="en-US" altLang="zh-CN" b="1"/>
              <a:t>90</a:t>
            </a:r>
            <a:r>
              <a:rPr lang="zh-CN" altLang="en-US" b="1"/>
              <a:t>分以上一人，</a:t>
            </a:r>
            <a:r>
              <a:rPr lang="en-US" altLang="zh-CN" b="1"/>
              <a:t>80</a:t>
            </a:r>
            <a:r>
              <a:rPr lang="zh-CN" altLang="en-US" b="1"/>
              <a:t>分以上</a:t>
            </a:r>
            <a:r>
              <a:rPr lang="en-US" altLang="zh-CN" b="1"/>
              <a:t>25</a:t>
            </a:r>
            <a:r>
              <a:rPr lang="zh-CN" altLang="en-US" b="1"/>
              <a:t>人，主要分布在</a:t>
            </a:r>
            <a:r>
              <a:rPr lang="en-US" altLang="zh-CN" b="1"/>
              <a:t>20</a:t>
            </a:r>
            <a:r>
              <a:rPr lang="zh-CN" altLang="en-US" b="1"/>
              <a:t>和</a:t>
            </a:r>
            <a:r>
              <a:rPr lang="en-US" altLang="zh-CN" b="1"/>
              <a:t>21</a:t>
            </a:r>
            <a:r>
              <a:rPr lang="zh-CN" altLang="en-US" b="1"/>
              <a:t>班，及格人数</a:t>
            </a:r>
            <a:r>
              <a:rPr lang="en-US" altLang="zh-CN" b="1"/>
              <a:t>229</a:t>
            </a:r>
            <a:r>
              <a:rPr lang="zh-CN" altLang="en-US" b="1"/>
              <a:t>人，平均分</a:t>
            </a:r>
            <a:r>
              <a:rPr lang="en-US" altLang="zh-CN" b="1"/>
              <a:t>55.42</a:t>
            </a:r>
            <a:r>
              <a:rPr lang="zh-CN" altLang="en-US" b="1"/>
              <a:t>分</a:t>
            </a:r>
            <a:endParaRPr lang="zh-CN" altLang="en-US" b="1"/>
          </a:p>
        </p:txBody>
      </p:sp>
      <p:sp>
        <p:nvSpPr>
          <p:cNvPr id="9" name="文本框 8"/>
          <p:cNvSpPr txBox="1"/>
          <p:nvPr/>
        </p:nvSpPr>
        <p:spPr>
          <a:xfrm>
            <a:off x="1442085" y="2625725"/>
            <a:ext cx="880237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三、试题分析</a:t>
            </a:r>
            <a:endParaRPr lang="zh-CN" altLang="en-US" b="1"/>
          </a:p>
        </p:txBody>
      </p:sp>
      <p:sp>
        <p:nvSpPr>
          <p:cNvPr id="11" name="文本框 10"/>
          <p:cNvSpPr txBox="1"/>
          <p:nvPr/>
        </p:nvSpPr>
        <p:spPr>
          <a:xfrm>
            <a:off x="1463675" y="3046095"/>
            <a:ext cx="52070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、客观题  全年级得</a:t>
            </a:r>
            <a:r>
              <a:rPr lang="en-US" altLang="zh-CN"/>
              <a:t>60</a:t>
            </a:r>
            <a:r>
              <a:rPr lang="zh-CN" altLang="en-US"/>
              <a:t>分的一人，得</a:t>
            </a:r>
            <a:r>
              <a:rPr lang="en-US" altLang="zh-CN"/>
              <a:t>58</a:t>
            </a:r>
            <a:r>
              <a:rPr lang="zh-CN" altLang="en-US"/>
              <a:t>分只有两人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446530" y="3589020"/>
            <a:ext cx="8997950" cy="6426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、主观题  全年级最高分的</a:t>
            </a:r>
            <a:r>
              <a:rPr lang="en-US">
                <a:sym typeface="+mn-ea"/>
              </a:rPr>
              <a:t>34</a:t>
            </a:r>
            <a:r>
              <a:rPr lang="zh-CN" altLang="en-US">
                <a:sym typeface="+mn-ea"/>
              </a:rPr>
              <a:t>分，</a:t>
            </a:r>
            <a:r>
              <a:rPr lang="en-US" altLang="zh-CN">
                <a:sym typeface="+mn-ea"/>
              </a:rPr>
              <a:t>33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人，</a:t>
            </a:r>
            <a:r>
              <a:rPr lang="en-US" altLang="zh-CN">
                <a:sym typeface="+mn-ea"/>
              </a:rPr>
              <a:t>32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人 ，</a:t>
            </a:r>
            <a:r>
              <a:rPr lang="en-US" altLang="zh-CN">
                <a:sym typeface="+mn-ea"/>
              </a:rPr>
              <a:t>31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人 ，</a:t>
            </a:r>
            <a:r>
              <a:rPr lang="en-US" altLang="zh-CN">
                <a:sym typeface="+mn-ea"/>
              </a:rPr>
              <a:t>30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7</a:t>
            </a:r>
            <a:r>
              <a:rPr lang="zh-CN" altLang="en-US">
                <a:sym typeface="+mn-ea"/>
              </a:rPr>
              <a:t>人，</a:t>
            </a:r>
            <a:r>
              <a:rPr lang="en-US" altLang="zh-CN">
                <a:sym typeface="+mn-ea"/>
              </a:rPr>
              <a:t>29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人，</a:t>
            </a:r>
            <a:r>
              <a:rPr lang="en-US" altLang="zh-CN">
                <a:sym typeface="+mn-ea"/>
              </a:rPr>
              <a:t>28</a:t>
            </a:r>
            <a:r>
              <a:rPr lang="zh-CN" altLang="en-US">
                <a:sym typeface="+mn-ea"/>
              </a:rPr>
              <a:t>分</a:t>
            </a:r>
            <a:r>
              <a:rPr lang="en-US" altLang="zh-CN">
                <a:sym typeface="+mn-ea"/>
              </a:rPr>
              <a:t>13</a:t>
            </a:r>
            <a:r>
              <a:rPr lang="zh-CN" altLang="en-US">
                <a:sym typeface="+mn-ea"/>
              </a:rPr>
              <a:t>人，共计</a:t>
            </a:r>
            <a:r>
              <a:rPr lang="en-US" altLang="zh-CN">
                <a:sym typeface="+mn-ea"/>
              </a:rPr>
              <a:t>41</a:t>
            </a:r>
            <a:r>
              <a:rPr lang="zh-CN" altLang="en-US">
                <a:sym typeface="+mn-ea"/>
              </a:rPr>
              <a:t>人</a:t>
            </a:r>
            <a:endParaRPr lang="zh-CN" altLang="en-US"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79525" y="4251325"/>
            <a:ext cx="2230120" cy="916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endParaRPr lang="en-US" altLang="zh-CN"/>
          </a:p>
          <a:p>
            <a:pPr algn="l"/>
            <a:r>
              <a:rPr lang="en-US" altLang="zh-CN"/>
              <a:t>  3</a:t>
            </a:r>
            <a:r>
              <a:rPr lang="zh-CN" altLang="en-US"/>
              <a:t>、单个客观题分析</a:t>
            </a:r>
            <a:endParaRPr lang="zh-CN" altLang="en-US"/>
          </a:p>
          <a:p>
            <a:pPr algn="l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3225" y="3738880"/>
            <a:ext cx="11926570" cy="2219325"/>
          </a:xfrm>
        </p:spPr>
        <p:txBody>
          <a:bodyPr>
            <a:normAutofit lnSpcReduction="20000"/>
          </a:bodyPr>
          <a:p>
            <a:pPr algn="l"/>
            <a:r>
              <a:rPr lang="zh-CN" altLang="en-US" sz="2400" b="1">
                <a:sym typeface="+mn-ea"/>
              </a:rPr>
              <a:t>25．现代社会的政府部门往往通过“政府主导、社会协同”来创新社会管理职能，提</a:t>
            </a:r>
            <a:endParaRPr lang="zh-CN" altLang="en-US" sz="2400" b="1">
              <a:sym typeface="+mn-ea"/>
            </a:endParaRPr>
          </a:p>
          <a:p>
            <a:pPr algn="l"/>
            <a:r>
              <a:rPr lang="zh-CN" altLang="en-US" sz="2400" b="1">
                <a:sym typeface="+mn-ea"/>
              </a:rPr>
              <a:t>高社会管理的科学化水平。下列做法符合这一情形的是（     ）</a:t>
            </a:r>
            <a:endParaRPr lang="zh-CN" altLang="en-US" sz="2400" b="1"/>
          </a:p>
          <a:p>
            <a:pPr marL="0" indent="0" algn="l">
              <a:buNone/>
            </a:pPr>
            <a:r>
              <a:rPr lang="zh-CN" altLang="en-US" sz="2400" b="1">
                <a:sym typeface="+mn-ea"/>
              </a:rPr>
              <a:t>A．政府允许民间资本投资高速铁路产业    B．政府出资购买社工服务满足社区需求</a:t>
            </a:r>
            <a:endParaRPr lang="zh-CN" altLang="en-US" sz="2400" b="1"/>
          </a:p>
          <a:p>
            <a:pPr marL="0" indent="0" algn="l">
              <a:buNone/>
            </a:pPr>
            <a:r>
              <a:rPr lang="zh-CN" altLang="en-US" sz="2400" b="1">
                <a:sym typeface="+mn-ea"/>
              </a:rPr>
              <a:t>C．公立医院门诊大楼由民营公司来承建    D．民间志愿者团体向社会募集捐赠款项</a:t>
            </a:r>
            <a:endParaRPr lang="zh-CN" altLang="en-US" sz="2400" b="1"/>
          </a:p>
          <a:p>
            <a:pPr marL="0" indent="266700" algn="l"/>
            <a:r>
              <a:rPr lang="en-US" altLang="zh-CN" sz="2400" b="1">
                <a:sym typeface="+mn-ea"/>
              </a:rPr>
              <a:t>21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19</a:t>
            </a:r>
            <a:r>
              <a:rPr lang="zh-CN" altLang="en-US" sz="2400" b="1">
                <a:sym typeface="+mn-ea"/>
              </a:rPr>
              <a:t>人  </a:t>
            </a:r>
            <a:r>
              <a:rPr lang="en-US" altLang="zh-CN" sz="2400" b="1">
                <a:sym typeface="+mn-ea"/>
              </a:rPr>
              <a:t>22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21</a:t>
            </a:r>
            <a:r>
              <a:rPr lang="zh-CN" altLang="en-US" sz="2400" b="1">
                <a:sym typeface="+mn-ea"/>
              </a:rPr>
              <a:t>人 </a:t>
            </a:r>
            <a:r>
              <a:rPr lang="en-US" altLang="zh-CN" sz="2400" b="1">
                <a:sym typeface="+mn-ea"/>
              </a:rPr>
              <a:t>22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29 23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23  24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23  25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21  26</a:t>
            </a:r>
            <a:r>
              <a:rPr lang="zh-CN" altLang="en-US" sz="2400" b="1">
                <a:sym typeface="+mn-ea"/>
              </a:rPr>
              <a:t>班</a:t>
            </a:r>
            <a:r>
              <a:rPr lang="en-US" altLang="zh-CN" sz="2400" b="1">
                <a:sym typeface="+mn-ea"/>
              </a:rPr>
              <a:t>18 </a:t>
            </a:r>
            <a:r>
              <a:rPr lang="zh-CN" altLang="en-US" sz="2400" b="1">
                <a:sym typeface="+mn-ea"/>
              </a:rPr>
              <a:t>共</a:t>
            </a:r>
            <a:r>
              <a:rPr lang="en-US" altLang="zh-CN" sz="2400" b="1">
                <a:sym typeface="+mn-ea"/>
              </a:rPr>
              <a:t>154</a:t>
            </a:r>
            <a:r>
              <a:rPr lang="zh-CN" altLang="en-US" sz="2400" b="1">
                <a:sym typeface="+mn-ea"/>
              </a:rPr>
              <a:t>人</a:t>
            </a:r>
            <a:endParaRPr lang="zh-CN" altLang="en-US" sz="2400" b="1">
              <a:sym typeface="+mn-ea"/>
            </a:endParaRPr>
          </a:p>
          <a:p>
            <a:pPr algn="l"/>
            <a:endParaRPr lang="zh-CN" altLang="en-US" sz="2400" b="1"/>
          </a:p>
        </p:txBody>
      </p:sp>
      <p:sp>
        <p:nvSpPr>
          <p:cNvPr id="100" name="文本框 99"/>
          <p:cNvSpPr txBox="1"/>
          <p:nvPr/>
        </p:nvSpPr>
        <p:spPr>
          <a:xfrm>
            <a:off x="412115" y="73660"/>
            <a:ext cx="11687810" cy="41148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24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．下列活动中属于履行政府职能的是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①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十二届全国人大三次会议于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2014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年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月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5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日在北京召开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②2010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年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月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30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日，公安部召开发布会，通报第五届中国国际警用装备博览会筹备情况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③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市委宣传部下发通知要求在全市深入贯彻和学习科学发展观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④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中纪委于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2013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年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1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月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11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日在京召开会议，将全面部署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2013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年反腐倡廉的工作安排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⑤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中国人民银行决定，自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2013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年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3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月</a:t>
            </a:r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15</a:t>
            </a:r>
            <a:r>
              <a:rPr lang="zh-CN" altLang="en-US" sz="2400" b="1" u="none">
                <a:latin typeface="宋体" charset="0"/>
                <a:ea typeface="宋体" charset="0"/>
                <a:cs typeface="宋体" charset="0"/>
              </a:rPr>
              <a:t>日起上调金融机构人民币存贷款基准利率</a:t>
            </a:r>
            <a:endParaRPr lang="zh-CN" altLang="en-US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 u="none">
                <a:latin typeface="宋体" charset="0"/>
                <a:ea typeface="宋体" charset="0"/>
                <a:cs typeface="宋体" charset="0"/>
              </a:rPr>
              <a:t>A.②③④        B.②⑤        C.①②③        D.③④⑤</a:t>
            </a:r>
            <a:endParaRPr lang="en-US" altLang="zh-CN" sz="2400" b="1" u="none">
              <a:latin typeface="宋体" charset="0"/>
              <a:ea typeface="宋体" charset="0"/>
              <a:cs typeface="宋体" charset="0"/>
            </a:endParaRPr>
          </a:p>
          <a:p>
            <a:pPr marL="0" indent="266700" algn="l"/>
            <a:r>
              <a:rPr lang="en-US" altLang="zh-CN" sz="2400" b="1"/>
              <a:t>20</a:t>
            </a:r>
            <a:r>
              <a:rPr lang="zh-CN" altLang="en-US" sz="2400" b="1"/>
              <a:t>班</a:t>
            </a:r>
            <a:r>
              <a:rPr lang="en-US" altLang="zh-CN" sz="2400" b="1"/>
              <a:t>14</a:t>
            </a:r>
            <a:r>
              <a:rPr lang="zh-CN" altLang="en-US" sz="2400" b="1"/>
              <a:t>人  </a:t>
            </a:r>
            <a:r>
              <a:rPr lang="en-US" altLang="zh-CN" sz="2400" b="1"/>
              <a:t>21</a:t>
            </a:r>
            <a:r>
              <a:rPr lang="zh-CN" altLang="en-US" sz="2400" b="1"/>
              <a:t>班</a:t>
            </a:r>
            <a:r>
              <a:rPr lang="en-US" altLang="zh-CN" sz="2400" b="1"/>
              <a:t>24</a:t>
            </a:r>
            <a:r>
              <a:rPr lang="zh-CN" altLang="en-US" sz="2400" b="1"/>
              <a:t>人 </a:t>
            </a:r>
            <a:r>
              <a:rPr lang="en-US" altLang="zh-CN" sz="2400" b="1"/>
              <a:t>22</a:t>
            </a:r>
            <a:r>
              <a:rPr lang="zh-CN" altLang="en-US" sz="2400" b="1"/>
              <a:t>班</a:t>
            </a:r>
            <a:r>
              <a:rPr lang="en-US" altLang="zh-CN" sz="2400" b="1"/>
              <a:t>14  23</a:t>
            </a:r>
            <a:r>
              <a:rPr lang="zh-CN" altLang="en-US" sz="2400" b="1"/>
              <a:t>班</a:t>
            </a:r>
            <a:r>
              <a:rPr lang="en-US" altLang="zh-CN" sz="2400" b="1"/>
              <a:t>4  24</a:t>
            </a:r>
            <a:r>
              <a:rPr lang="zh-CN" altLang="en-US" sz="2400" b="1"/>
              <a:t>班</a:t>
            </a:r>
            <a:r>
              <a:rPr lang="en-US" altLang="zh-CN" sz="2400" b="1"/>
              <a:t>9 25</a:t>
            </a:r>
            <a:r>
              <a:rPr lang="zh-CN" altLang="en-US" sz="2400" b="1"/>
              <a:t>班</a:t>
            </a:r>
            <a:r>
              <a:rPr lang="en-US" altLang="zh-CN" sz="2400" b="1"/>
              <a:t>26  26</a:t>
            </a:r>
            <a:r>
              <a:rPr lang="zh-CN" altLang="en-US" sz="2400" b="1"/>
              <a:t>班</a:t>
            </a:r>
            <a:r>
              <a:rPr lang="en-US" altLang="zh-CN" sz="2400" b="1"/>
              <a:t>10</a:t>
            </a:r>
            <a:r>
              <a:rPr lang="zh-CN" altLang="en-US" sz="2400" b="1"/>
              <a:t>人 共</a:t>
            </a:r>
            <a:r>
              <a:rPr lang="en-US" altLang="zh-CN" sz="2400" b="1"/>
              <a:t>110</a:t>
            </a:r>
            <a:r>
              <a:rPr lang="zh-CN" altLang="en-US" sz="2400" b="1"/>
              <a:t>人</a:t>
            </a:r>
            <a:endParaRPr lang="zh-CN" altLang="en-US" sz="2400" b="1"/>
          </a:p>
          <a:p>
            <a:pPr marL="0" indent="266700" algn="l"/>
            <a:endParaRPr lang="zh-CN" altLang="en-US" sz="2400" b="1"/>
          </a:p>
          <a:p>
            <a:pPr marL="0" indent="266700" algn="l"/>
            <a:endParaRPr lang="zh-CN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591820" y="501650"/>
            <a:ext cx="10515600" cy="710565"/>
          </a:xfrm>
        </p:spPr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4.</a:t>
            </a:r>
            <a:r>
              <a:rPr lang="zh-CN" altLang="en-US">
                <a:sym typeface="+mn-ea"/>
              </a:rPr>
              <a:t>单个主观题分析</a:t>
            </a:r>
            <a:endParaRPr lang="zh-CN" altLang="en-US"/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0" name="表格 -1"/>
          <p:cNvGraphicFramePr/>
          <p:nvPr/>
        </p:nvGraphicFramePr>
        <p:xfrm>
          <a:off x="598805" y="1008380"/>
          <a:ext cx="11289665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570"/>
                <a:gridCol w="1588770"/>
                <a:gridCol w="1284605"/>
                <a:gridCol w="1486535"/>
                <a:gridCol w="1285240"/>
                <a:gridCol w="1487170"/>
                <a:gridCol w="1284605"/>
                <a:gridCol w="1487170"/>
              </a:tblGrid>
              <a:tr h="144018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31_31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难度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31_31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平均分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32_1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难度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32_1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平均分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33_1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难度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33_1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平均分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34_1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难度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小题</a:t>
                      </a: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34_1</a:t>
                      </a:r>
                      <a:r>
                        <a:rPr lang="zh-CN" altLang="en-US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平均分</a:t>
                      </a:r>
                      <a:endParaRPr lang="zh-CN" altLang="en-US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0.34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3.1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0.49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5.85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0.33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3.33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0.35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>
                          <a:solidFill>
                            <a:srgbClr val="000000"/>
                          </a:solidFill>
                          <a:uFillTx/>
                          <a:latin typeface="宋体" charset="0"/>
                          <a:ea typeface="宋体" charset="0"/>
                          <a:cs typeface="宋体" charset="0"/>
                        </a:rPr>
                        <a:t>3.15</a:t>
                      </a:r>
                      <a:endParaRPr lang="en-US" altLang="zh-CN" sz="2800" b="0">
                        <a:solidFill>
                          <a:srgbClr val="000000"/>
                        </a:solidFill>
                        <a:uFillTx/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55625" y="3161665"/>
            <a:ext cx="11422380" cy="826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400">
                <a:sym typeface="+mn-ea"/>
              </a:rPr>
              <a:t>31</a:t>
            </a:r>
            <a:r>
              <a:rPr lang="zh-CN" altLang="en-US" sz="2400">
                <a:sym typeface="+mn-ea"/>
              </a:rPr>
              <a:t>题最高分</a:t>
            </a:r>
            <a:r>
              <a:rPr lang="en-US" altLang="zh-CN" sz="2400">
                <a:sym typeface="+mn-ea"/>
              </a:rPr>
              <a:t>8</a:t>
            </a:r>
            <a:r>
              <a:rPr lang="zh-CN" altLang="en-US" sz="2400">
                <a:sym typeface="+mn-ea"/>
              </a:rPr>
              <a:t>分有</a:t>
            </a:r>
            <a:r>
              <a:rPr lang="en-US" altLang="zh-CN" sz="2400">
                <a:sym typeface="+mn-ea"/>
              </a:rPr>
              <a:t>5</a:t>
            </a:r>
            <a:r>
              <a:rPr lang="zh-CN" altLang="en-US" sz="2400">
                <a:sym typeface="+mn-ea"/>
              </a:rPr>
              <a:t>人     </a:t>
            </a:r>
            <a:r>
              <a:rPr lang="en-US" altLang="zh-CN" sz="2400">
                <a:sym typeface="+mn-ea"/>
              </a:rPr>
              <a:t>32</a:t>
            </a:r>
            <a:r>
              <a:rPr lang="zh-CN" altLang="en-US" sz="2400">
                <a:sym typeface="+mn-ea"/>
              </a:rPr>
              <a:t>题最高分</a:t>
            </a:r>
            <a:r>
              <a:rPr lang="en-US" altLang="zh-CN" sz="2400">
                <a:sym typeface="+mn-ea"/>
              </a:rPr>
              <a:t>11</a:t>
            </a:r>
            <a:r>
              <a:rPr lang="zh-CN" altLang="en-US" sz="2400">
                <a:sym typeface="+mn-ea"/>
              </a:rPr>
              <a:t>分 人    </a:t>
            </a:r>
            <a:r>
              <a:rPr lang="en-US" altLang="zh-CN" sz="2400">
                <a:sym typeface="+mn-ea"/>
              </a:rPr>
              <a:t>33</a:t>
            </a:r>
            <a:r>
              <a:rPr lang="zh-CN" altLang="en-US" sz="2400">
                <a:sym typeface="+mn-ea"/>
              </a:rPr>
              <a:t>题最高分</a:t>
            </a:r>
            <a:r>
              <a:rPr lang="en-US" altLang="zh-CN" sz="2400">
                <a:sym typeface="+mn-ea"/>
              </a:rPr>
              <a:t>10</a:t>
            </a:r>
            <a:r>
              <a:rPr lang="zh-CN" altLang="en-US" sz="2400">
                <a:sym typeface="+mn-ea"/>
              </a:rPr>
              <a:t>分</a:t>
            </a:r>
            <a:r>
              <a:rPr lang="en-US" altLang="zh-CN" sz="2400">
                <a:sym typeface="+mn-ea"/>
              </a:rPr>
              <a:t>1</a:t>
            </a:r>
            <a:r>
              <a:rPr lang="zh-CN" altLang="en-US" sz="2400">
                <a:sym typeface="+mn-ea"/>
              </a:rPr>
              <a:t>人    </a:t>
            </a:r>
            <a:r>
              <a:rPr lang="en-US" altLang="zh-CN" sz="2400">
                <a:sym typeface="+mn-ea"/>
              </a:rPr>
              <a:t>34</a:t>
            </a:r>
            <a:r>
              <a:rPr lang="zh-CN" altLang="en-US" sz="2400">
                <a:sym typeface="+mn-ea"/>
              </a:rPr>
              <a:t>题最高分</a:t>
            </a:r>
            <a:r>
              <a:rPr lang="en-US" altLang="zh-CN" sz="2400">
                <a:sym typeface="+mn-ea"/>
              </a:rPr>
              <a:t>9</a:t>
            </a:r>
            <a:r>
              <a:rPr lang="zh-CN" altLang="en-US" sz="2400">
                <a:sym typeface="+mn-ea"/>
              </a:rPr>
              <a:t>分</a:t>
            </a:r>
            <a:r>
              <a:rPr lang="en-US" altLang="zh-CN" sz="2400">
                <a:sym typeface="+mn-ea"/>
              </a:rPr>
              <a:t>1</a:t>
            </a:r>
            <a:r>
              <a:rPr lang="zh-CN" altLang="en-US" sz="2400">
                <a:sym typeface="+mn-ea"/>
              </a:rPr>
              <a:t>人</a:t>
            </a:r>
            <a:endParaRPr lang="zh-CN" altLang="en-US" sz="2400">
              <a:sym typeface="+mn-ea"/>
            </a:endParaRPr>
          </a:p>
          <a:p>
            <a:pPr algn="l"/>
            <a:r>
              <a:rPr lang="zh-CN" altLang="en-US" sz="2400"/>
              <a:t>主观题总分最高分</a:t>
            </a:r>
            <a:r>
              <a:rPr lang="en-US" altLang="zh-CN" sz="2400"/>
              <a:t>34</a:t>
            </a:r>
            <a:r>
              <a:rPr lang="zh-CN" altLang="en-US" sz="2400"/>
              <a:t>分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60" y="622300"/>
            <a:ext cx="10873740" cy="2560320"/>
          </a:xfrm>
        </p:spPr>
        <p:txBody>
          <a:bodyPr/>
          <a:p>
            <a:r>
              <a:rPr lang="zh-CN" altLang="en-US"/>
              <a:t>经验与总结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一 、学生要记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二、教师要去归纳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三、要教学生学会主题（包括选择题和主观题）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四、要激发学生学习政治的兴趣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Kingsoft Office WPP</Application>
  <PresentationFormat>宽屏</PresentationFormat>
  <Paragraphs>92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2016-04-12T03:27:00Z</dcterms:created>
  <dcterms:modified xsi:type="dcterms:W3CDTF">2016-04-12T05:50:17Z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